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261" r:id="rId3"/>
    <p:sldId id="266" r:id="rId4"/>
    <p:sldId id="268" r:id="rId5"/>
    <p:sldId id="267" r:id="rId6"/>
    <p:sldId id="269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4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8EB6F5-6956-4AAA-92FC-076B303B920D}" v="33" dt="2024-10-08T16:03:46.4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orge Krupkin" userId="42a58c7f-3deb-4094-b335-d1cc5410b8ed" providerId="ADAL" clId="{9E8EB6F5-6956-4AAA-92FC-076B303B920D}"/>
    <pc:docChg chg="undo custSel addSld modSld sldOrd">
      <pc:chgData name="George Krupkin" userId="42a58c7f-3deb-4094-b335-d1cc5410b8ed" providerId="ADAL" clId="{9E8EB6F5-6956-4AAA-92FC-076B303B920D}" dt="2024-10-08T16:03:46.408" v="115"/>
      <pc:docMkLst>
        <pc:docMk/>
      </pc:docMkLst>
      <pc:sldChg chg="modAnim">
        <pc:chgData name="George Krupkin" userId="42a58c7f-3deb-4094-b335-d1cc5410b8ed" providerId="ADAL" clId="{9E8EB6F5-6956-4AAA-92FC-076B303B920D}" dt="2024-10-08T16:03:46.408" v="115"/>
        <pc:sldMkLst>
          <pc:docMk/>
          <pc:sldMk cId="3025103936" sldId="264"/>
        </pc:sldMkLst>
      </pc:sldChg>
      <pc:sldChg chg="modAnim">
        <pc:chgData name="George Krupkin" userId="42a58c7f-3deb-4094-b335-d1cc5410b8ed" providerId="ADAL" clId="{9E8EB6F5-6956-4AAA-92FC-076B303B920D}" dt="2024-10-08T16:03:20.335" v="108"/>
        <pc:sldMkLst>
          <pc:docMk/>
          <pc:sldMk cId="145845389" sldId="266"/>
        </pc:sldMkLst>
      </pc:sldChg>
      <pc:sldChg chg="modAnim">
        <pc:chgData name="George Krupkin" userId="42a58c7f-3deb-4094-b335-d1cc5410b8ed" providerId="ADAL" clId="{9E8EB6F5-6956-4AAA-92FC-076B303B920D}" dt="2024-10-08T16:03:35.254" v="112"/>
        <pc:sldMkLst>
          <pc:docMk/>
          <pc:sldMk cId="3992372904" sldId="267"/>
        </pc:sldMkLst>
      </pc:sldChg>
      <pc:sldChg chg="modAnim">
        <pc:chgData name="George Krupkin" userId="42a58c7f-3deb-4094-b335-d1cc5410b8ed" providerId="ADAL" clId="{9E8EB6F5-6956-4AAA-92FC-076B303B920D}" dt="2024-10-08T16:03:28.088" v="110"/>
        <pc:sldMkLst>
          <pc:docMk/>
          <pc:sldMk cId="2034009350" sldId="268"/>
        </pc:sldMkLst>
      </pc:sldChg>
      <pc:sldChg chg="modAnim">
        <pc:chgData name="George Krupkin" userId="42a58c7f-3deb-4094-b335-d1cc5410b8ed" providerId="ADAL" clId="{9E8EB6F5-6956-4AAA-92FC-076B303B920D}" dt="2024-10-08T16:03:43.038" v="114"/>
        <pc:sldMkLst>
          <pc:docMk/>
          <pc:sldMk cId="3860519694" sldId="269"/>
        </pc:sldMkLst>
      </pc:sldChg>
      <pc:sldChg chg="addSp delSp modSp add mod ord setBg">
        <pc:chgData name="George Krupkin" userId="42a58c7f-3deb-4094-b335-d1cc5410b8ed" providerId="ADAL" clId="{9E8EB6F5-6956-4AAA-92FC-076B303B920D}" dt="2024-10-07T16:56:44.907" v="107" actId="1076"/>
        <pc:sldMkLst>
          <pc:docMk/>
          <pc:sldMk cId="3541941480" sldId="270"/>
        </pc:sldMkLst>
        <pc:spChg chg="del">
          <ac:chgData name="George Krupkin" userId="42a58c7f-3deb-4094-b335-d1cc5410b8ed" providerId="ADAL" clId="{9E8EB6F5-6956-4AAA-92FC-076B303B920D}" dt="2024-10-02T15:28:25.053" v="8" actId="478"/>
          <ac:spMkLst>
            <pc:docMk/>
            <pc:sldMk cId="3541941480" sldId="270"/>
            <ac:spMk id="2" creationId="{8B72A97B-9237-543E-A94F-6004BC797B85}"/>
          </ac:spMkLst>
        </pc:spChg>
        <pc:spChg chg="del">
          <ac:chgData name="George Krupkin" userId="42a58c7f-3deb-4094-b335-d1cc5410b8ed" providerId="ADAL" clId="{9E8EB6F5-6956-4AAA-92FC-076B303B920D}" dt="2024-10-02T15:28:21.861" v="6" actId="478"/>
          <ac:spMkLst>
            <pc:docMk/>
            <pc:sldMk cId="3541941480" sldId="270"/>
            <ac:spMk id="3" creationId="{5584EA6A-566E-F746-BE11-7286D13865DB}"/>
          </ac:spMkLst>
        </pc:spChg>
        <pc:spChg chg="del">
          <ac:chgData name="George Krupkin" userId="42a58c7f-3deb-4094-b335-d1cc5410b8ed" providerId="ADAL" clId="{9E8EB6F5-6956-4AAA-92FC-076B303B920D}" dt="2024-10-02T15:28:28.224" v="10" actId="478"/>
          <ac:spMkLst>
            <pc:docMk/>
            <pc:sldMk cId="3541941480" sldId="270"/>
            <ac:spMk id="4" creationId="{0CC59FCB-0B02-642C-95A6-33D27BC1656F}"/>
          </ac:spMkLst>
        </pc:spChg>
        <pc:spChg chg="add mod">
          <ac:chgData name="George Krupkin" userId="42a58c7f-3deb-4094-b335-d1cc5410b8ed" providerId="ADAL" clId="{9E8EB6F5-6956-4AAA-92FC-076B303B920D}" dt="2024-10-07T16:56:27.947" v="105" actId="255"/>
          <ac:spMkLst>
            <pc:docMk/>
            <pc:sldMk cId="3541941480" sldId="270"/>
            <ac:spMk id="7" creationId="{F10FC1A2-41FB-57C9-5BC6-249EB5C4E2D0}"/>
          </ac:spMkLst>
        </pc:spChg>
        <pc:spChg chg="mod">
          <ac:chgData name="George Krupkin" userId="42a58c7f-3deb-4094-b335-d1cc5410b8ed" providerId="ADAL" clId="{9E8EB6F5-6956-4AAA-92FC-076B303B920D}" dt="2024-10-07T16:56:04.825" v="102" actId="20577"/>
          <ac:spMkLst>
            <pc:docMk/>
            <pc:sldMk cId="3541941480" sldId="270"/>
            <ac:spMk id="8" creationId="{C2344463-434F-3F14-470C-1607C57C9619}"/>
          </ac:spMkLst>
        </pc:spChg>
        <pc:spChg chg="del">
          <ac:chgData name="George Krupkin" userId="42a58c7f-3deb-4094-b335-d1cc5410b8ed" providerId="ADAL" clId="{9E8EB6F5-6956-4AAA-92FC-076B303B920D}" dt="2024-10-02T15:28:23.508" v="7" actId="478"/>
          <ac:spMkLst>
            <pc:docMk/>
            <pc:sldMk cId="3541941480" sldId="270"/>
            <ac:spMk id="15" creationId="{933B7D30-2AB3-9FC8-B9C9-699BCD391303}"/>
          </ac:spMkLst>
        </pc:spChg>
        <pc:picChg chg="add mod ord">
          <ac:chgData name="George Krupkin" userId="42a58c7f-3deb-4094-b335-d1cc5410b8ed" providerId="ADAL" clId="{9E8EB6F5-6956-4AAA-92FC-076B303B920D}" dt="2024-10-07T16:56:44.907" v="107" actId="1076"/>
          <ac:picMkLst>
            <pc:docMk/>
            <pc:sldMk cId="3541941480" sldId="270"/>
            <ac:picMk id="3" creationId="{DE13064F-F52C-130D-B794-880F89887FCA}"/>
          </ac:picMkLst>
        </pc:picChg>
        <pc:picChg chg="del">
          <ac:chgData name="George Krupkin" userId="42a58c7f-3deb-4094-b335-d1cc5410b8ed" providerId="ADAL" clId="{9E8EB6F5-6956-4AAA-92FC-076B303B920D}" dt="2024-10-02T15:28:16.134" v="3" actId="478"/>
          <ac:picMkLst>
            <pc:docMk/>
            <pc:sldMk cId="3541941480" sldId="270"/>
            <ac:picMk id="5" creationId="{05B0C9F6-B4A1-261E-93DC-BD31C30B0180}"/>
          </ac:picMkLst>
        </pc:picChg>
        <pc:picChg chg="add mod">
          <ac:chgData name="George Krupkin" userId="42a58c7f-3deb-4094-b335-d1cc5410b8ed" providerId="ADAL" clId="{9E8EB6F5-6956-4AAA-92FC-076B303B920D}" dt="2024-10-07T16:55:52.104" v="100"/>
          <ac:picMkLst>
            <pc:docMk/>
            <pc:sldMk cId="3541941480" sldId="270"/>
            <ac:picMk id="5" creationId="{862BB048-4D0E-B03F-8929-AF23857C1018}"/>
          </ac:picMkLst>
        </pc:picChg>
        <pc:picChg chg="del">
          <ac:chgData name="George Krupkin" userId="42a58c7f-3deb-4094-b335-d1cc5410b8ed" providerId="ADAL" clId="{9E8EB6F5-6956-4AAA-92FC-076B303B920D}" dt="2024-10-02T15:28:17.081" v="4" actId="478"/>
          <ac:picMkLst>
            <pc:docMk/>
            <pc:sldMk cId="3541941480" sldId="270"/>
            <ac:picMk id="6" creationId="{4512D61B-4352-8AEF-E2C0-AC79AA43AF3B}"/>
          </ac:picMkLst>
        </pc:picChg>
        <pc:picChg chg="add mod">
          <ac:chgData name="George Krupkin" userId="42a58c7f-3deb-4094-b335-d1cc5410b8ed" providerId="ADAL" clId="{9E8EB6F5-6956-4AAA-92FC-076B303B920D}" dt="2024-10-07T16:55:57.035" v="101"/>
          <ac:picMkLst>
            <pc:docMk/>
            <pc:sldMk cId="3541941480" sldId="270"/>
            <ac:picMk id="6" creationId="{FBA995AC-C7FA-33B9-62C7-92350A39783F}"/>
          </ac:picMkLst>
        </pc:picChg>
        <pc:picChg chg="del mod">
          <ac:chgData name="George Krupkin" userId="42a58c7f-3deb-4094-b335-d1cc5410b8ed" providerId="ADAL" clId="{9E8EB6F5-6956-4AAA-92FC-076B303B920D}" dt="2024-10-02T15:28:26.460" v="9" actId="478"/>
          <ac:picMkLst>
            <pc:docMk/>
            <pc:sldMk cId="3541941480" sldId="270"/>
            <ac:picMk id="9" creationId="{BDD748B1-0199-6ED0-2FC6-89B20AC94635}"/>
          </ac:picMkLst>
        </pc:picChg>
        <pc:picChg chg="add del mod ord">
          <ac:chgData name="George Krupkin" userId="42a58c7f-3deb-4094-b335-d1cc5410b8ed" providerId="ADAL" clId="{9E8EB6F5-6956-4AAA-92FC-076B303B920D}" dt="2024-10-07T16:55:48.957" v="95" actId="478"/>
          <ac:picMkLst>
            <pc:docMk/>
            <pc:sldMk cId="3541941480" sldId="270"/>
            <ac:picMk id="2050" creationId="{0F2E2C5F-8E6D-B43F-EC06-A45E3DD18D95}"/>
          </ac:picMkLst>
        </pc:picChg>
        <pc:cxnChg chg="add">
          <ac:chgData name="George Krupkin" userId="42a58c7f-3deb-4094-b335-d1cc5410b8ed" providerId="ADAL" clId="{9E8EB6F5-6956-4AAA-92FC-076B303B920D}" dt="2024-10-07T16:55:31.641" v="92" actId="26606"/>
          <ac:cxnSpMkLst>
            <pc:docMk/>
            <pc:sldMk cId="3541941480" sldId="270"/>
            <ac:cxnSpMk id="2055" creationId="{7667AA61-5C27-F30F-D229-06CBE5709F33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FFACA-7B7C-414D-9D21-E1772C1C7681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A7C2E-CE9D-4415-8A3A-B7A03D75D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022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FFACA-7B7C-414D-9D21-E1772C1C7681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A7C2E-CE9D-4415-8A3A-B7A03D75D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600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FFACA-7B7C-414D-9D21-E1772C1C7681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A7C2E-CE9D-4415-8A3A-B7A03D75D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762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FFACA-7B7C-414D-9D21-E1772C1C7681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A7C2E-CE9D-4415-8A3A-B7A03D75D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531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FFACA-7B7C-414D-9D21-E1772C1C7681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A7C2E-CE9D-4415-8A3A-B7A03D75D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05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FFACA-7B7C-414D-9D21-E1772C1C7681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A7C2E-CE9D-4415-8A3A-B7A03D75D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22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FFACA-7B7C-414D-9D21-E1772C1C7681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A7C2E-CE9D-4415-8A3A-B7A03D75D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086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FFACA-7B7C-414D-9D21-E1772C1C7681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A7C2E-CE9D-4415-8A3A-B7A03D75D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532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FFACA-7B7C-414D-9D21-E1772C1C7681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A7C2E-CE9D-4415-8A3A-B7A03D75D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001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FFACA-7B7C-414D-9D21-E1772C1C7681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A7C2E-CE9D-4415-8A3A-B7A03D75D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312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FFACA-7B7C-414D-9D21-E1772C1C7681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A7C2E-CE9D-4415-8A3A-B7A03D75D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240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FFFACA-7B7C-414D-9D21-E1772C1C7681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EA7C2E-CE9D-4415-8A3A-B7A03D75D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42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B8A18A-C2A6-4A85-1043-0DEBA349E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ilding with trees and a street&#10;&#10;Description automatically generated">
            <a:extLst>
              <a:ext uri="{FF2B5EF4-FFF2-40B4-BE49-F238E27FC236}">
                <a16:creationId xmlns:a16="http://schemas.microsoft.com/office/drawing/2014/main" id="{DE13064F-F52C-130D-B794-880F89887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5" r="12725" b="1"/>
          <a:stretch/>
        </p:blipFill>
        <p:spPr>
          <a:xfrm>
            <a:off x="648855" y="537885"/>
            <a:ext cx="4970064" cy="4536139"/>
          </a:xfrm>
          <a:prstGeom prst="rect">
            <a:avLst/>
          </a:prstGeom>
        </p:spPr>
      </p:pic>
      <p:cxnSp>
        <p:nvCxnSpPr>
          <p:cNvPr id="2055" name="Straight Connector 2054">
            <a:extLst>
              <a:ext uri="{FF2B5EF4-FFF2-40B4-BE49-F238E27FC236}">
                <a16:creationId xmlns:a16="http://schemas.microsoft.com/office/drawing/2014/main" id="{7667AA61-5C27-F30F-D229-06CBE5709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8855" y="4811517"/>
            <a:ext cx="552705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C2344463-434F-3F14-470C-1607C57C9619}"/>
              </a:ext>
            </a:extLst>
          </p:cNvPr>
          <p:cNvSpPr txBox="1">
            <a:spLocks/>
          </p:cNvSpPr>
          <p:nvPr/>
        </p:nvSpPr>
        <p:spPr>
          <a:xfrm>
            <a:off x="571500" y="5074024"/>
            <a:ext cx="7581900" cy="598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endParaRPr lang="en-US" sz="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>
              <a:spcAft>
                <a:spcPts val="600"/>
              </a:spcAft>
            </a:pPr>
            <a:endParaRPr lang="en-US" sz="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0FC1A2-41FB-57C9-5BC6-249EB5C4E2D0}"/>
              </a:ext>
            </a:extLst>
          </p:cNvPr>
          <p:cNvSpPr txBox="1"/>
          <p:nvPr/>
        </p:nvSpPr>
        <p:spPr>
          <a:xfrm>
            <a:off x="571500" y="5373040"/>
            <a:ext cx="7581900" cy="54776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n-US" sz="36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Island Terrace Renovated Unit Virtual Tour</a:t>
            </a:r>
          </a:p>
        </p:txBody>
      </p:sp>
      <p:pic>
        <p:nvPicPr>
          <p:cNvPr id="6" name="Picture 2" descr="preservation-of-affordable-housing - Strength Matters">
            <a:extLst>
              <a:ext uri="{FF2B5EF4-FFF2-40B4-BE49-F238E27FC236}">
                <a16:creationId xmlns:a16="http://schemas.microsoft.com/office/drawing/2014/main" id="{FBA995AC-C7FA-33B9-62C7-92350A3978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6" t="16478" r="25085" b="20455"/>
          <a:stretch/>
        </p:blipFill>
        <p:spPr bwMode="auto">
          <a:xfrm>
            <a:off x="8248650" y="28576"/>
            <a:ext cx="800099" cy="102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1941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D97E4E-E2A2-9A16-16E3-67213B7E51EB}"/>
              </a:ext>
            </a:extLst>
          </p:cNvPr>
          <p:cNvSpPr/>
          <p:nvPr/>
        </p:nvSpPr>
        <p:spPr>
          <a:xfrm>
            <a:off x="0" y="-314"/>
            <a:ext cx="3763478" cy="1086164"/>
          </a:xfrm>
          <a:prstGeom prst="rect">
            <a:avLst/>
          </a:prstGeom>
          <a:solidFill>
            <a:srgbClr val="254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blue and white flag&#10;&#10;Description automatically generated">
            <a:extLst>
              <a:ext uri="{FF2B5EF4-FFF2-40B4-BE49-F238E27FC236}">
                <a16:creationId xmlns:a16="http://schemas.microsoft.com/office/drawing/2014/main" id="{64904BFD-9543-42C3-461A-E260039378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541" y="0"/>
            <a:ext cx="7642459" cy="2144665"/>
          </a:xfrm>
          <a:prstGeom prst="rect">
            <a:avLst/>
          </a:prstGeom>
        </p:spPr>
      </p:pic>
      <p:pic>
        <p:nvPicPr>
          <p:cNvPr id="5" name="Picture 4" descr="A window with a view of a city&#10;&#10;Description automatically generated">
            <a:extLst>
              <a:ext uri="{FF2B5EF4-FFF2-40B4-BE49-F238E27FC236}">
                <a16:creationId xmlns:a16="http://schemas.microsoft.com/office/drawing/2014/main" id="{180CC1D6-D2D4-9234-91B4-39A0E8D93D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50555" y="1816102"/>
            <a:ext cx="5143500" cy="3857625"/>
          </a:xfrm>
          <a:prstGeom prst="rect">
            <a:avLst/>
          </a:prstGeom>
        </p:spPr>
      </p:pic>
      <p:pic>
        <p:nvPicPr>
          <p:cNvPr id="6" name="Picture 5" descr="A window with a vent&#10;&#10;Description automatically generated">
            <a:extLst>
              <a:ext uri="{FF2B5EF4-FFF2-40B4-BE49-F238E27FC236}">
                <a16:creationId xmlns:a16="http://schemas.microsoft.com/office/drawing/2014/main" id="{17186871-A8CB-40CB-C046-9751294794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82559" y="1816102"/>
            <a:ext cx="5143500" cy="3857625"/>
          </a:xfrm>
          <a:prstGeom prst="rect">
            <a:avLst/>
          </a:prstGeom>
          <a:effectLst/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B029E43-D1B0-A27F-4B8C-1B075A421082}"/>
              </a:ext>
            </a:extLst>
          </p:cNvPr>
          <p:cNvSpPr txBox="1">
            <a:spLocks/>
          </p:cNvSpPr>
          <p:nvPr/>
        </p:nvSpPr>
        <p:spPr>
          <a:xfrm>
            <a:off x="150566" y="322483"/>
            <a:ext cx="7877866" cy="4516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WINDOWS &amp; AC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CFC2C9-9AAB-E5E3-DBE4-C925CED351A7}"/>
              </a:ext>
            </a:extLst>
          </p:cNvPr>
          <p:cNvSpPr txBox="1"/>
          <p:nvPr/>
        </p:nvSpPr>
        <p:spPr>
          <a:xfrm>
            <a:off x="821266" y="5452532"/>
            <a:ext cx="2942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highlight>
                  <a:srgbClr val="254061"/>
                </a:highlight>
                <a:latin typeface="Bahnschrift SemiBold" panose="020B0502040204020203" pitchFamily="34" charset="0"/>
              </a:rPr>
              <a:t>New Windows that allow more light into the units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8FA9C5-7CBF-FDF8-E57C-3C274A09FF82}"/>
              </a:ext>
            </a:extLst>
          </p:cNvPr>
          <p:cNvSpPr txBox="1"/>
          <p:nvPr/>
        </p:nvSpPr>
        <p:spPr>
          <a:xfrm>
            <a:off x="5257800" y="2031180"/>
            <a:ext cx="2942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highlight>
                  <a:srgbClr val="254061"/>
                </a:highlight>
                <a:latin typeface="Bahnschrift SemiBold" panose="020B0502040204020203" pitchFamily="34" charset="0"/>
              </a:rPr>
              <a:t>Provided in-window air conditioning unit*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99E333-17CC-1EAC-7252-498E31C028F3}"/>
              </a:ext>
            </a:extLst>
          </p:cNvPr>
          <p:cNvSpPr txBox="1"/>
          <p:nvPr/>
        </p:nvSpPr>
        <p:spPr>
          <a:xfrm>
            <a:off x="1" y="6390165"/>
            <a:ext cx="9144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" panose="020B05020402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*Note that your current air conditioner will not be able to be mounted with the new windows. Please make plans to store or get rid of your current units.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" panose="020B0502040204020203" pitchFamily="34" charset="0"/>
              </a:rPr>
              <a:t> </a:t>
            </a:r>
            <a:r>
              <a:rPr lang="en-US" sz="1100" dirty="0">
                <a:effectLst/>
                <a:latin typeface="Bahnschrift SemiBold" panose="020B05020402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1-bedroom apartments will have 1 AC unit and 2 &amp; 3 bedroom apartments will have an additional AC unit in the primary bedroom. </a:t>
            </a: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253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8E029-AA62-7971-08DB-668E2CDD1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1A69FE-CCC9-CF46-D35E-B118B05B9782}"/>
              </a:ext>
            </a:extLst>
          </p:cNvPr>
          <p:cNvSpPr/>
          <p:nvPr/>
        </p:nvSpPr>
        <p:spPr>
          <a:xfrm>
            <a:off x="0" y="-314"/>
            <a:ext cx="3763478" cy="1086164"/>
          </a:xfrm>
          <a:prstGeom prst="rect">
            <a:avLst/>
          </a:prstGeom>
          <a:solidFill>
            <a:srgbClr val="254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blue and white flag&#10;&#10;Description automatically generated">
            <a:extLst>
              <a:ext uri="{FF2B5EF4-FFF2-40B4-BE49-F238E27FC236}">
                <a16:creationId xmlns:a16="http://schemas.microsoft.com/office/drawing/2014/main" id="{71AAA611-45BC-E239-5109-71C0633963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541" y="0"/>
            <a:ext cx="7642459" cy="214466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F4D1908-25E7-1C0A-6E89-F91149E18451}"/>
              </a:ext>
            </a:extLst>
          </p:cNvPr>
          <p:cNvSpPr txBox="1">
            <a:spLocks/>
          </p:cNvSpPr>
          <p:nvPr/>
        </p:nvSpPr>
        <p:spPr>
          <a:xfrm>
            <a:off x="150566" y="322483"/>
            <a:ext cx="7877866" cy="4516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FLOORING</a:t>
            </a:r>
          </a:p>
        </p:txBody>
      </p:sp>
      <p:pic>
        <p:nvPicPr>
          <p:cNvPr id="7" name="Picture 6" descr="A hallway with a wood floor&#10;&#10;Description automatically generated">
            <a:extLst>
              <a:ext uri="{FF2B5EF4-FFF2-40B4-BE49-F238E27FC236}">
                <a16:creationId xmlns:a16="http://schemas.microsoft.com/office/drawing/2014/main" id="{BCDE980D-8F69-614C-499E-6F50321A63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712" y="1968501"/>
            <a:ext cx="5143500" cy="3857625"/>
          </a:xfrm>
          <a:prstGeom prst="rect">
            <a:avLst/>
          </a:prstGeom>
        </p:spPr>
      </p:pic>
      <p:pic>
        <p:nvPicPr>
          <p:cNvPr id="10" name="Picture 9" descr="A hallway with a door&#10;&#10;Description automatically generated">
            <a:extLst>
              <a:ext uri="{FF2B5EF4-FFF2-40B4-BE49-F238E27FC236}">
                <a16:creationId xmlns:a16="http://schemas.microsoft.com/office/drawing/2014/main" id="{B0ED227B-5728-B072-8A1E-51D12D3706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247" y="1325563"/>
            <a:ext cx="2919065" cy="519204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5CA8517-7A98-1354-1027-80FF6BC102D0}"/>
              </a:ext>
            </a:extLst>
          </p:cNvPr>
          <p:cNvSpPr txBox="1"/>
          <p:nvPr/>
        </p:nvSpPr>
        <p:spPr>
          <a:xfrm>
            <a:off x="1246014" y="2676850"/>
            <a:ext cx="28168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highlight>
                  <a:srgbClr val="254061"/>
                </a:highlight>
                <a:latin typeface="Bahnschrift SemiBold" panose="020B0502040204020203" pitchFamily="34" charset="0"/>
              </a:rPr>
              <a:t>Wooden flooring covers the entirety of the apartment including in the bathroom</a:t>
            </a:r>
          </a:p>
        </p:txBody>
      </p:sp>
    </p:spTree>
    <p:extLst>
      <p:ext uri="{BB962C8B-B14F-4D97-AF65-F5344CB8AC3E}">
        <p14:creationId xmlns:p14="http://schemas.microsoft.com/office/powerpoint/2010/main" val="145845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BF009-B02D-A5AA-A5CE-34AC5592B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31A208-2BB7-713D-6696-5642D6016A87}"/>
              </a:ext>
            </a:extLst>
          </p:cNvPr>
          <p:cNvSpPr/>
          <p:nvPr/>
        </p:nvSpPr>
        <p:spPr>
          <a:xfrm>
            <a:off x="0" y="-314"/>
            <a:ext cx="3763478" cy="1086164"/>
          </a:xfrm>
          <a:prstGeom prst="rect">
            <a:avLst/>
          </a:prstGeom>
          <a:solidFill>
            <a:srgbClr val="254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blue and white flag&#10;&#10;Description automatically generated">
            <a:extLst>
              <a:ext uri="{FF2B5EF4-FFF2-40B4-BE49-F238E27FC236}">
                <a16:creationId xmlns:a16="http://schemas.microsoft.com/office/drawing/2014/main" id="{58DE79DA-3291-392B-E95A-0B10BC6060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541" y="0"/>
            <a:ext cx="7642459" cy="214466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7AD69E8-8E46-8CBF-8FEA-473A13C59A1A}"/>
              </a:ext>
            </a:extLst>
          </p:cNvPr>
          <p:cNvSpPr txBox="1">
            <a:spLocks/>
          </p:cNvSpPr>
          <p:nvPr/>
        </p:nvSpPr>
        <p:spPr>
          <a:xfrm>
            <a:off x="150566" y="322483"/>
            <a:ext cx="7877866" cy="4516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KITCHEN</a:t>
            </a:r>
          </a:p>
        </p:txBody>
      </p:sp>
      <p:pic>
        <p:nvPicPr>
          <p:cNvPr id="11" name="Picture 10" descr="A white stove and black countertop&#10;&#10;Description automatically generated">
            <a:extLst>
              <a:ext uri="{FF2B5EF4-FFF2-40B4-BE49-F238E27FC236}">
                <a16:creationId xmlns:a16="http://schemas.microsoft.com/office/drawing/2014/main" id="{8C77B092-E2D5-FA6D-9154-7F2BAEAB61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0220" y="1984976"/>
            <a:ext cx="5143500" cy="3857625"/>
          </a:xfrm>
          <a:prstGeom prst="rect">
            <a:avLst/>
          </a:prstGeom>
        </p:spPr>
      </p:pic>
      <p:pic>
        <p:nvPicPr>
          <p:cNvPr id="12" name="Picture 11" descr="A sink in a white wall&#10;&#10;Description automatically generated">
            <a:extLst>
              <a:ext uri="{FF2B5EF4-FFF2-40B4-BE49-F238E27FC236}">
                <a16:creationId xmlns:a16="http://schemas.microsoft.com/office/drawing/2014/main" id="{8F5B995B-A71C-8583-94B8-91477F8141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24576" y="1984976"/>
            <a:ext cx="5143500" cy="38576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1DFD46-B599-8A27-4EBC-A84D100F640A}"/>
              </a:ext>
            </a:extLst>
          </p:cNvPr>
          <p:cNvSpPr txBox="1"/>
          <p:nvPr/>
        </p:nvSpPr>
        <p:spPr>
          <a:xfrm>
            <a:off x="502717" y="3919657"/>
            <a:ext cx="3857626" cy="10158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800" kern="100" dirty="0">
                <a:solidFill>
                  <a:schemeClr val="bg1"/>
                </a:solidFill>
                <a:effectLst/>
                <a:highlight>
                  <a:srgbClr val="254061"/>
                </a:highlight>
                <a:latin typeface="Bahnschrift SemiBold" panose="020B05020402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New remodeled kitchen, with additional cabinets and countertop space</a:t>
            </a:r>
            <a:r>
              <a:rPr lang="en-US" kern="100" dirty="0">
                <a:solidFill>
                  <a:schemeClr val="bg1"/>
                </a:solidFill>
                <a:highlight>
                  <a:srgbClr val="254061"/>
                </a:highlight>
                <a:latin typeface="Bahnschrift SemiBold" panose="020B05020402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en-US" sz="1800" kern="100" dirty="0">
              <a:solidFill>
                <a:schemeClr val="bg1"/>
              </a:solidFill>
              <a:effectLst/>
              <a:highlight>
                <a:srgbClr val="254061"/>
              </a:highlight>
              <a:latin typeface="Bahnschrift SemiBold" panose="020B0502040204020203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8FD041-2A7A-C053-23C5-0038ED8BC986}"/>
              </a:ext>
            </a:extLst>
          </p:cNvPr>
          <p:cNvSpPr txBox="1"/>
          <p:nvPr/>
        </p:nvSpPr>
        <p:spPr>
          <a:xfrm>
            <a:off x="4967523" y="4427585"/>
            <a:ext cx="3857626" cy="378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800" kern="100" dirty="0">
                <a:solidFill>
                  <a:schemeClr val="bg1"/>
                </a:solidFill>
                <a:effectLst/>
                <a:highlight>
                  <a:srgbClr val="254061"/>
                </a:highlight>
                <a:latin typeface="Bahnschrift SemiBold" panose="020B05020402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Double basin kitchen sink</a:t>
            </a:r>
          </a:p>
        </p:txBody>
      </p:sp>
    </p:spTree>
    <p:extLst>
      <p:ext uri="{BB962C8B-B14F-4D97-AF65-F5344CB8AC3E}">
        <p14:creationId xmlns:p14="http://schemas.microsoft.com/office/powerpoint/2010/main" val="2034009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EE244-C6E7-F3F7-FC48-388974D9D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59187A6-45EE-8CE8-D06A-ABA191DDF707}"/>
              </a:ext>
            </a:extLst>
          </p:cNvPr>
          <p:cNvSpPr/>
          <p:nvPr/>
        </p:nvSpPr>
        <p:spPr>
          <a:xfrm>
            <a:off x="0" y="-314"/>
            <a:ext cx="3763478" cy="1086164"/>
          </a:xfrm>
          <a:prstGeom prst="rect">
            <a:avLst/>
          </a:prstGeom>
          <a:solidFill>
            <a:srgbClr val="254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blue and white flag&#10;&#10;Description automatically generated">
            <a:extLst>
              <a:ext uri="{FF2B5EF4-FFF2-40B4-BE49-F238E27FC236}">
                <a16:creationId xmlns:a16="http://schemas.microsoft.com/office/drawing/2014/main" id="{AFCA2DF0-CAB5-62AC-3A4A-B643F72A34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541" y="0"/>
            <a:ext cx="7642459" cy="214466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771D96DA-86F4-1A14-92CB-2AB221EB377D}"/>
              </a:ext>
            </a:extLst>
          </p:cNvPr>
          <p:cNvSpPr txBox="1">
            <a:spLocks/>
          </p:cNvSpPr>
          <p:nvPr/>
        </p:nvSpPr>
        <p:spPr>
          <a:xfrm>
            <a:off x="150566" y="322483"/>
            <a:ext cx="7877866" cy="4516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KITCHEN (continued)</a:t>
            </a:r>
          </a:p>
        </p:txBody>
      </p:sp>
      <p:pic>
        <p:nvPicPr>
          <p:cNvPr id="3" name="Picture 2" descr="A white stove and oven in a kitchen&#10;&#10;Description automatically generated">
            <a:extLst>
              <a:ext uri="{FF2B5EF4-FFF2-40B4-BE49-F238E27FC236}">
                <a16:creationId xmlns:a16="http://schemas.microsoft.com/office/drawing/2014/main" id="{3EF6AB61-38FF-05DD-3CFB-873731228D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38373" y="1962788"/>
            <a:ext cx="5143500" cy="3857625"/>
          </a:xfrm>
          <a:prstGeom prst="rect">
            <a:avLst/>
          </a:prstGeom>
        </p:spPr>
      </p:pic>
      <p:pic>
        <p:nvPicPr>
          <p:cNvPr id="4" name="Picture 3" descr="A refrigerator with open doors&#10;&#10;Description automatically generated">
            <a:extLst>
              <a:ext uri="{FF2B5EF4-FFF2-40B4-BE49-F238E27FC236}">
                <a16:creationId xmlns:a16="http://schemas.microsoft.com/office/drawing/2014/main" id="{037F0274-8ED3-6699-A574-168927ECDD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38874" y="1962789"/>
            <a:ext cx="5143500" cy="38576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F9D6EF1-9745-3352-3374-E82416B0456E}"/>
              </a:ext>
            </a:extLst>
          </p:cNvPr>
          <p:cNvSpPr txBox="1"/>
          <p:nvPr/>
        </p:nvSpPr>
        <p:spPr>
          <a:xfrm>
            <a:off x="404563" y="2467148"/>
            <a:ext cx="3763478" cy="10158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sz="1800" kern="100" dirty="0">
                <a:solidFill>
                  <a:schemeClr val="bg1"/>
                </a:solidFill>
                <a:effectLst/>
                <a:highlight>
                  <a:srgbClr val="254061"/>
                </a:highlight>
                <a:latin typeface="Bahnschrift SemiBold" panose="020B05020402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Brand new GE appliances including a GE stove, oven,</a:t>
            </a:r>
            <a:r>
              <a:rPr lang="en-US" kern="100" dirty="0">
                <a:solidFill>
                  <a:schemeClr val="bg1"/>
                </a:solidFill>
                <a:highlight>
                  <a:srgbClr val="254061"/>
                </a:highlight>
                <a:latin typeface="Bahnschrift SemiBold" panose="020B05020402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and</a:t>
            </a:r>
            <a:r>
              <a:rPr lang="en-US" sz="1800" kern="100" dirty="0">
                <a:solidFill>
                  <a:schemeClr val="bg1"/>
                </a:solidFill>
                <a:effectLst/>
                <a:highlight>
                  <a:srgbClr val="254061"/>
                </a:highlight>
                <a:latin typeface="Bahnschrift SemiBold" panose="020B05020402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range hood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83E529-E63C-9CD1-3C03-35959341EB44}"/>
              </a:ext>
            </a:extLst>
          </p:cNvPr>
          <p:cNvSpPr txBox="1"/>
          <p:nvPr/>
        </p:nvSpPr>
        <p:spPr>
          <a:xfrm>
            <a:off x="4881811" y="2610332"/>
            <a:ext cx="3763478" cy="378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sz="1800" kern="100" dirty="0">
                <a:solidFill>
                  <a:schemeClr val="bg1"/>
                </a:solidFill>
                <a:effectLst/>
                <a:highlight>
                  <a:srgbClr val="254061"/>
                </a:highlight>
                <a:latin typeface="Bahnschrift SemiBold" panose="020B05020402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New, larger GE refrigerator</a:t>
            </a:r>
          </a:p>
        </p:txBody>
      </p:sp>
    </p:spTree>
    <p:extLst>
      <p:ext uri="{BB962C8B-B14F-4D97-AF65-F5344CB8AC3E}">
        <p14:creationId xmlns:p14="http://schemas.microsoft.com/office/powerpoint/2010/main" val="3992372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A6857-436D-0CA1-BA46-B80B08440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8E64ABF-795B-AC99-F683-8CDBFDF4994C}"/>
              </a:ext>
            </a:extLst>
          </p:cNvPr>
          <p:cNvSpPr/>
          <p:nvPr/>
        </p:nvSpPr>
        <p:spPr>
          <a:xfrm>
            <a:off x="0" y="-314"/>
            <a:ext cx="3763478" cy="1086164"/>
          </a:xfrm>
          <a:prstGeom prst="rect">
            <a:avLst/>
          </a:prstGeom>
          <a:solidFill>
            <a:srgbClr val="254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blue and white flag&#10;&#10;Description automatically generated">
            <a:extLst>
              <a:ext uri="{FF2B5EF4-FFF2-40B4-BE49-F238E27FC236}">
                <a16:creationId xmlns:a16="http://schemas.microsoft.com/office/drawing/2014/main" id="{2EC33FB9-933B-7621-1829-1FE6FCC4B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541" y="0"/>
            <a:ext cx="7642459" cy="214466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9C749EF-36AD-BC51-87AE-FB875D7A7042}"/>
              </a:ext>
            </a:extLst>
          </p:cNvPr>
          <p:cNvSpPr txBox="1">
            <a:spLocks/>
          </p:cNvSpPr>
          <p:nvPr/>
        </p:nvSpPr>
        <p:spPr>
          <a:xfrm>
            <a:off x="150566" y="322483"/>
            <a:ext cx="7877866" cy="4516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BATHROOM</a:t>
            </a:r>
          </a:p>
        </p:txBody>
      </p:sp>
      <p:pic>
        <p:nvPicPr>
          <p:cNvPr id="3" name="Picture 2" descr="A mirror with a glass shelf&#10;&#10;Description automatically generated">
            <a:extLst>
              <a:ext uri="{FF2B5EF4-FFF2-40B4-BE49-F238E27FC236}">
                <a16:creationId xmlns:a16="http://schemas.microsoft.com/office/drawing/2014/main" id="{427CE54F-EA98-F983-8FB1-00C9DD9739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46314" y="1968501"/>
            <a:ext cx="5143500" cy="3857625"/>
          </a:xfrm>
          <a:prstGeom prst="rect">
            <a:avLst/>
          </a:prstGeom>
        </p:spPr>
      </p:pic>
      <p:pic>
        <p:nvPicPr>
          <p:cNvPr id="4" name="Picture 3" descr="A bathroom with a shower and faucet&#10;&#10;Description automatically generated">
            <a:extLst>
              <a:ext uri="{FF2B5EF4-FFF2-40B4-BE49-F238E27FC236}">
                <a16:creationId xmlns:a16="http://schemas.microsoft.com/office/drawing/2014/main" id="{A2E99EA2-95C0-2B96-5D7B-C5FB341234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46814" y="1962681"/>
            <a:ext cx="5143500" cy="38576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7E2F94E-9504-31B8-A2CF-815EA5AFDFE4}"/>
              </a:ext>
            </a:extLst>
          </p:cNvPr>
          <p:cNvSpPr txBox="1"/>
          <p:nvPr/>
        </p:nvSpPr>
        <p:spPr>
          <a:xfrm>
            <a:off x="37320" y="1447864"/>
            <a:ext cx="4576232" cy="378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kern="100" dirty="0">
                <a:solidFill>
                  <a:schemeClr val="bg1"/>
                </a:solidFill>
                <a:highlight>
                  <a:srgbClr val="254061"/>
                </a:highlight>
                <a:latin typeface="Bahnschrift SemiBold" panose="020B05020402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Improved bathroom lighting</a:t>
            </a:r>
            <a:endParaRPr lang="en-US" kern="100" dirty="0">
              <a:solidFill>
                <a:schemeClr val="bg1"/>
              </a:solidFill>
              <a:effectLst/>
              <a:highlight>
                <a:srgbClr val="254061"/>
              </a:highlight>
              <a:latin typeface="Bahnschrift SemiBold" panose="020B0502040204020203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83DDDF-4800-D4DE-416B-74A0D3B45DB3}"/>
              </a:ext>
            </a:extLst>
          </p:cNvPr>
          <p:cNvSpPr txBox="1"/>
          <p:nvPr/>
        </p:nvSpPr>
        <p:spPr>
          <a:xfrm>
            <a:off x="1383206" y="3857562"/>
            <a:ext cx="2642740" cy="10158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kern="100" dirty="0">
                <a:solidFill>
                  <a:schemeClr val="bg1"/>
                </a:solidFill>
                <a:highlight>
                  <a:srgbClr val="254061"/>
                </a:highlight>
                <a:latin typeface="Bahnschrift SemiBold" panose="020B05020402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Bathroom mirror opens to a mirrored medicine cabinet</a:t>
            </a:r>
            <a:endParaRPr lang="en-US" kern="100" dirty="0">
              <a:solidFill>
                <a:schemeClr val="bg1"/>
              </a:solidFill>
              <a:effectLst/>
              <a:highlight>
                <a:srgbClr val="254061"/>
              </a:highlight>
              <a:latin typeface="Bahnschrift SemiBold" panose="020B0502040204020203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6B3361E-66D2-7E58-EB6D-C246955E91A7}"/>
              </a:ext>
            </a:extLst>
          </p:cNvPr>
          <p:cNvSpPr txBox="1"/>
          <p:nvPr/>
        </p:nvSpPr>
        <p:spPr>
          <a:xfrm>
            <a:off x="4795030" y="2652460"/>
            <a:ext cx="4047067" cy="697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sz="1800" kern="100" dirty="0">
                <a:solidFill>
                  <a:schemeClr val="bg1"/>
                </a:solidFill>
                <a:effectLst/>
                <a:highlight>
                  <a:srgbClr val="254061"/>
                </a:highlight>
                <a:latin typeface="Bahnschrift SemiBold" panose="020B05020402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New showers with porcelain tile walls and detachable showerheads*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A516C9-60FF-29DD-3A31-719BC8EEE0EB}"/>
              </a:ext>
            </a:extLst>
          </p:cNvPr>
          <p:cNvSpPr txBox="1"/>
          <p:nvPr/>
        </p:nvSpPr>
        <p:spPr>
          <a:xfrm>
            <a:off x="1540681" y="6535517"/>
            <a:ext cx="614574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kern="100" dirty="0">
                <a:effectLst/>
                <a:latin typeface="Bahnschrift SemiBold" panose="020B05020402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*Please note that a percentage of units will have preinstalled handicap accessible showers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860519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white flag&#10;&#10;Description automatically generated">
            <a:extLst>
              <a:ext uri="{FF2B5EF4-FFF2-40B4-BE49-F238E27FC236}">
                <a16:creationId xmlns:a16="http://schemas.microsoft.com/office/drawing/2014/main" id="{64904BFD-9543-42C3-461A-E260039378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8954"/>
            <a:ext cx="9144000" cy="256603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EF41E0B-43A6-B55D-4722-31187B37744D}"/>
              </a:ext>
            </a:extLst>
          </p:cNvPr>
          <p:cNvSpPr txBox="1">
            <a:spLocks/>
          </p:cNvSpPr>
          <p:nvPr/>
        </p:nvSpPr>
        <p:spPr>
          <a:xfrm>
            <a:off x="150566" y="372462"/>
            <a:ext cx="4952414" cy="4516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LIGHTING</a:t>
            </a:r>
          </a:p>
        </p:txBody>
      </p:sp>
      <p:pic>
        <p:nvPicPr>
          <p:cNvPr id="2" name="Picture 1" descr="A light on the ceiling&#10;&#10;Description automatically generated">
            <a:extLst>
              <a:ext uri="{FF2B5EF4-FFF2-40B4-BE49-F238E27FC236}">
                <a16:creationId xmlns:a16="http://schemas.microsoft.com/office/drawing/2014/main" id="{B7984033-2B29-7B83-998A-A9EDC3C33E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26984" y="1950480"/>
            <a:ext cx="5143500" cy="3857625"/>
          </a:xfrm>
          <a:prstGeom prst="rect">
            <a:avLst/>
          </a:prstGeom>
        </p:spPr>
      </p:pic>
      <p:pic>
        <p:nvPicPr>
          <p:cNvPr id="6" name="Picture 5" descr="A white shelf with a light in the corner&#10;&#10;Description automatically generated">
            <a:extLst>
              <a:ext uri="{FF2B5EF4-FFF2-40B4-BE49-F238E27FC236}">
                <a16:creationId xmlns:a16="http://schemas.microsoft.com/office/drawing/2014/main" id="{D9C8AE3E-64F1-2A42-2CDF-D10FE760E9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26484" y="1950480"/>
            <a:ext cx="5143500" cy="38576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9E7893-5EB5-BD23-015F-FB815A4C1A84}"/>
              </a:ext>
            </a:extLst>
          </p:cNvPr>
          <p:cNvSpPr txBox="1"/>
          <p:nvPr/>
        </p:nvSpPr>
        <p:spPr>
          <a:xfrm>
            <a:off x="5040050" y="2094596"/>
            <a:ext cx="2597149" cy="1334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sz="1800" kern="100" dirty="0">
                <a:solidFill>
                  <a:schemeClr val="bg1"/>
                </a:solidFill>
                <a:effectLst/>
                <a:highlight>
                  <a:srgbClr val="254061"/>
                </a:highlight>
                <a:latin typeface="Bahnschrift SemiBold" panose="020B05020402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Wall mounted sconce lighting are scattered throughout units to provide lighting variety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3B473D-B8B7-1864-2459-93C2B3120E27}"/>
              </a:ext>
            </a:extLst>
          </p:cNvPr>
          <p:cNvSpPr txBox="1"/>
          <p:nvPr/>
        </p:nvSpPr>
        <p:spPr>
          <a:xfrm>
            <a:off x="416453" y="4136299"/>
            <a:ext cx="3857626" cy="10158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sz="1800" kern="100" dirty="0">
                <a:solidFill>
                  <a:schemeClr val="bg1"/>
                </a:solidFill>
                <a:effectLst/>
                <a:highlight>
                  <a:srgbClr val="254061"/>
                </a:highlight>
                <a:latin typeface="Bahnschrift SemiBold" panose="020B05020402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Motion sensor lights are installed in each closet for ease of access and improved energy efficiency</a:t>
            </a:r>
          </a:p>
        </p:txBody>
      </p:sp>
    </p:spTree>
    <p:extLst>
      <p:ext uri="{BB962C8B-B14F-4D97-AF65-F5344CB8AC3E}">
        <p14:creationId xmlns:p14="http://schemas.microsoft.com/office/powerpoint/2010/main" val="3025103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193</TotalTime>
  <Words>197</Words>
  <Application>Microsoft Office PowerPoint</Application>
  <PresentationFormat>On-screen Show (4:3)</PresentationFormat>
  <Paragraphs>33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Aptos Display</vt:lpstr>
      <vt:lpstr>Arial</vt:lpstr>
      <vt:lpstr>Bahnschrift SemiBold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George Krupkin</dc:creator>
  <cp:lastModifiedBy>George Krupkin</cp:lastModifiedBy>
  <cp:revision>2</cp:revision>
  <dcterms:created xsi:type="dcterms:W3CDTF">2024-09-23T14:42:50Z</dcterms:created>
  <dcterms:modified xsi:type="dcterms:W3CDTF">2024-10-08T16:03:47Z</dcterms:modified>
</cp:coreProperties>
</file>